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researchgate.net/publication/338377124_A_Comprehensive_Review_on_Malware_Detection_Approaches" TargetMode="External"/><Relationship Id="rId5" Type="http://schemas.openxmlformats.org/officeDocument/2006/relationships/hyperlink" Target="https://twitter.com/subtee"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2.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270162" y="1357848"/>
            <a:ext cx="6012873" cy="3785652"/>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pic>
        <p:nvPicPr>
          <p:cNvPr id="3" name="Picture 2">
            <a:extLst>
              <a:ext uri="{FF2B5EF4-FFF2-40B4-BE49-F238E27FC236}">
                <a16:creationId xmlns:a16="http://schemas.microsoft.com/office/drawing/2014/main" id="{5646162D-1E27-4E02-88E9-F1DCC5FFCB24}"/>
              </a:ext>
            </a:extLst>
          </p:cNvPr>
          <p:cNvPicPr>
            <a:picLocks noChangeAspect="1"/>
          </p:cNvPicPr>
          <p:nvPr/>
        </p:nvPicPr>
        <p:blipFill rotWithShape="1">
          <a:blip r:embed="rId3"/>
          <a:srcRect l="4861" r="5068"/>
          <a:stretch/>
        </p:blipFill>
        <p:spPr>
          <a:xfrm>
            <a:off x="6283036" y="1762887"/>
            <a:ext cx="2635829" cy="2885313"/>
          </a:xfrm>
          <a:prstGeom prst="rect">
            <a:avLst/>
          </a:prstGeom>
        </p:spPr>
      </p:pic>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19545" y="1942995"/>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
        <p:nvSpPr>
          <p:cNvPr id="9" name="TextBox 8">
            <a:extLst>
              <a:ext uri="{FF2B5EF4-FFF2-40B4-BE49-F238E27FC236}">
                <a16:creationId xmlns:a16="http://schemas.microsoft.com/office/drawing/2014/main" id="{F451274C-BADE-4B91-B8A9-6EB3033C790F}"/>
              </a:ext>
            </a:extLst>
          </p:cNvPr>
          <p:cNvSpPr txBox="1"/>
          <p:nvPr/>
        </p:nvSpPr>
        <p:spPr>
          <a:xfrm>
            <a:off x="828785" y="4475035"/>
            <a:ext cx="4030697" cy="430887"/>
          </a:xfrm>
          <a:prstGeom prst="rect">
            <a:avLst/>
          </a:prstGeom>
          <a:noFill/>
        </p:spPr>
        <p:txBody>
          <a:bodyPr wrap="square">
            <a:spAutoFit/>
          </a:bodyPr>
          <a:lstStyle/>
          <a:p>
            <a:r>
              <a:rPr lang="en-US" sz="1100" dirty="0">
                <a:latin typeface="Overpass Light" panose="020B0604020202020204" charset="0"/>
                <a:hlinkClick r:id="rId6"/>
              </a:rPr>
              <a:t>https://www.researchgate.net/publication/338377124_A_Comprehensive_Review_on_Malware_Detection_Approaches</a:t>
            </a:r>
            <a:endParaRPr lang="en-US" sz="1100" dirty="0">
              <a:latin typeface="Overpass Light" panose="020B0604020202020204" charset="0"/>
            </a:endParaRPr>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OSEP, 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903619" y="1007726"/>
            <a:ext cx="5071161" cy="33354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175164" y="3747654"/>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591600" y="2192484"/>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4591600" y="2310243"/>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816487" y="4781745"/>
            <a:ext cx="3993572" cy="276999"/>
          </a:xfrm>
          <a:prstGeom prst="rect">
            <a:avLst/>
          </a:prstGeom>
          <a:noFill/>
        </p:spPr>
        <p:txBody>
          <a:bodyPr wrap="square">
            <a:spAutoFit/>
          </a:bodyPr>
          <a:lstStyle/>
          <a:p>
            <a:r>
              <a:rPr lang="en-US" sz="1200" dirty="0">
                <a:latin typeface="Overpass Light" panose="020B0604020202020204" charset="0"/>
                <a:hlinkClick r:id="rId4"/>
              </a:rPr>
              <a:t>https://ctfcracker.gitbook.io/process-injection/</a:t>
            </a:r>
            <a:endParaRPr lang="en-US" sz="1200" dirty="0">
              <a:latin typeface="Overpass Light" panose="020B0604020202020204" charset="0"/>
            </a:endParaRPr>
          </a:p>
        </p:txBody>
      </p:sp>
      <p:sp>
        <p:nvSpPr>
          <p:cNvPr id="10" name="TextBox 9">
            <a:extLst>
              <a:ext uri="{FF2B5EF4-FFF2-40B4-BE49-F238E27FC236}">
                <a16:creationId xmlns:a16="http://schemas.microsoft.com/office/drawing/2014/main" id="{1914E224-C917-4E14-B961-8694E9EBB640}"/>
              </a:ext>
            </a:extLst>
          </p:cNvPr>
          <p:cNvSpPr txBox="1"/>
          <p:nvPr/>
        </p:nvSpPr>
        <p:spPr>
          <a:xfrm>
            <a:off x="500495" y="4296457"/>
            <a:ext cx="8066809" cy="738664"/>
          </a:xfrm>
          <a:prstGeom prst="rect">
            <a:avLst/>
          </a:prstGeom>
          <a:noFill/>
        </p:spPr>
        <p:txBody>
          <a:bodyPr wrap="square">
            <a:spAutoFit/>
          </a:bodyPr>
          <a:lstStyle/>
          <a:p>
            <a:pPr algn="just"/>
            <a:r>
              <a:rPr lang="en-US" b="0" i="0" dirty="0">
                <a:solidFill>
                  <a:srgbClr val="39434C"/>
                </a:solidFill>
                <a:effectLst/>
                <a:latin typeface="Overpass Light" panose="020B0604020202020204" charset="0"/>
              </a:rPr>
              <a:t>PI may allow access to the process's memory, system/network resources, and possibly elevated privileges. May also evade detection from security products since the execution is masked under a legitimate process.</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rotWithShape="1">
          <a:blip r:embed="rId3">
            <a:extLst>
              <a:ext uri="{28A0092B-C50C-407E-A947-70E740481C1C}">
                <a14:useLocalDpi xmlns:a14="http://schemas.microsoft.com/office/drawing/2010/main" val="0"/>
              </a:ext>
            </a:extLst>
          </a:blip>
          <a:srcRect b="58182"/>
          <a:stretch/>
        </p:blipFill>
        <p:spPr>
          <a:xfrm>
            <a:off x="185932" y="1700251"/>
            <a:ext cx="3392004" cy="831640"/>
          </a:xfrm>
          <a:prstGeom prst="rect">
            <a:avLst/>
          </a:prstGeom>
          <a:noFill/>
        </p:spPr>
      </p:pic>
      <p:pic>
        <p:nvPicPr>
          <p:cNvPr id="7" name="Picture 6">
            <a:extLst>
              <a:ext uri="{FF2B5EF4-FFF2-40B4-BE49-F238E27FC236}">
                <a16:creationId xmlns:a16="http://schemas.microsoft.com/office/drawing/2014/main" id="{791769D1-6763-4090-B317-577E692AF459}"/>
              </a:ext>
            </a:extLst>
          </p:cNvPr>
          <p:cNvPicPr>
            <a:picLocks noChangeAspect="1"/>
          </p:cNvPicPr>
          <p:nvPr/>
        </p:nvPicPr>
        <p:blipFill>
          <a:blip r:embed="rId4"/>
          <a:stretch>
            <a:fillRect/>
          </a:stretch>
        </p:blipFill>
        <p:spPr>
          <a:xfrm>
            <a:off x="185932" y="3277126"/>
            <a:ext cx="3392004" cy="833090"/>
          </a:xfrm>
          <a:prstGeom prst="rect">
            <a:avLst/>
          </a:prstGeom>
        </p:spPr>
      </p:pic>
      <p:pic>
        <p:nvPicPr>
          <p:cNvPr id="3" name="Picture 2">
            <a:extLst>
              <a:ext uri="{FF2B5EF4-FFF2-40B4-BE49-F238E27FC236}">
                <a16:creationId xmlns:a16="http://schemas.microsoft.com/office/drawing/2014/main" id="{4543AD53-D39E-4D73-89EE-85994D31F58B}"/>
              </a:ext>
            </a:extLst>
          </p:cNvPr>
          <p:cNvPicPr>
            <a:picLocks noChangeAspect="1"/>
          </p:cNvPicPr>
          <p:nvPr/>
        </p:nvPicPr>
        <p:blipFill>
          <a:blip r:embed="rId5"/>
          <a:stretch>
            <a:fillRect/>
          </a:stretch>
        </p:blipFill>
        <p:spPr>
          <a:xfrm>
            <a:off x="3744193" y="1741870"/>
            <a:ext cx="5136571" cy="743533"/>
          </a:xfrm>
          <a:prstGeom prst="rect">
            <a:avLst/>
          </a:prstGeom>
        </p:spPr>
      </p:pic>
      <p:pic>
        <p:nvPicPr>
          <p:cNvPr id="9" name="Picture 8">
            <a:extLst>
              <a:ext uri="{FF2B5EF4-FFF2-40B4-BE49-F238E27FC236}">
                <a16:creationId xmlns:a16="http://schemas.microsoft.com/office/drawing/2014/main" id="{A7F383E6-690C-4417-AB92-125144104031}"/>
              </a:ext>
            </a:extLst>
          </p:cNvPr>
          <p:cNvPicPr>
            <a:picLocks noChangeAspect="1"/>
          </p:cNvPicPr>
          <p:nvPr/>
        </p:nvPicPr>
        <p:blipFill>
          <a:blip r:embed="rId6"/>
          <a:stretch>
            <a:fillRect/>
          </a:stretch>
        </p:blipFill>
        <p:spPr>
          <a:xfrm>
            <a:off x="3744190" y="3277126"/>
            <a:ext cx="5136571" cy="821852"/>
          </a:xfrm>
          <a:prstGeom prst="rect">
            <a:avLst/>
          </a:prstGeom>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rotWithShape="1">
          <a:blip r:embed="rId3">
            <a:extLst>
              <a:ext uri="{28A0092B-C50C-407E-A947-70E740481C1C}">
                <a14:useLocalDpi xmlns:a14="http://schemas.microsoft.com/office/drawing/2010/main" val="0"/>
              </a:ext>
            </a:extLst>
          </a:blip>
          <a:srcRect t="1" b="56861"/>
          <a:stretch/>
        </p:blipFill>
        <p:spPr>
          <a:xfrm>
            <a:off x="176645" y="1678306"/>
            <a:ext cx="3148446" cy="955848"/>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rotWithShape="1">
          <a:blip r:embed="rId4">
            <a:extLst>
              <a:ext uri="{28A0092B-C50C-407E-A947-70E740481C1C}">
                <a14:useLocalDpi xmlns:a14="http://schemas.microsoft.com/office/drawing/2010/main" val="0"/>
              </a:ext>
            </a:extLst>
          </a:blip>
          <a:srcRect b="49116"/>
          <a:stretch/>
        </p:blipFill>
        <p:spPr>
          <a:xfrm>
            <a:off x="176646" y="3000975"/>
            <a:ext cx="3148445" cy="955848"/>
          </a:xfrm>
          <a:prstGeom prst="rect">
            <a:avLst/>
          </a:prstGeom>
          <a:noFill/>
        </p:spPr>
      </p:pic>
      <p:pic>
        <p:nvPicPr>
          <p:cNvPr id="3" name="Picture 2">
            <a:extLst>
              <a:ext uri="{FF2B5EF4-FFF2-40B4-BE49-F238E27FC236}">
                <a16:creationId xmlns:a16="http://schemas.microsoft.com/office/drawing/2014/main" id="{C2A1FAB1-0C8B-4DC9-B428-473F75669E6A}"/>
              </a:ext>
            </a:extLst>
          </p:cNvPr>
          <p:cNvPicPr>
            <a:picLocks noChangeAspect="1"/>
          </p:cNvPicPr>
          <p:nvPr/>
        </p:nvPicPr>
        <p:blipFill>
          <a:blip r:embed="rId5"/>
          <a:stretch>
            <a:fillRect/>
          </a:stretch>
        </p:blipFill>
        <p:spPr>
          <a:xfrm>
            <a:off x="3390900" y="1694976"/>
            <a:ext cx="5536167" cy="941670"/>
          </a:xfrm>
          <a:prstGeom prst="rect">
            <a:avLst/>
          </a:prstGeom>
        </p:spPr>
      </p:pic>
      <p:pic>
        <p:nvPicPr>
          <p:cNvPr id="5" name="Picture 4">
            <a:extLst>
              <a:ext uri="{FF2B5EF4-FFF2-40B4-BE49-F238E27FC236}">
                <a16:creationId xmlns:a16="http://schemas.microsoft.com/office/drawing/2014/main" id="{E5006409-2A3D-4E11-974C-1E7E29F51A34}"/>
              </a:ext>
            </a:extLst>
          </p:cNvPr>
          <p:cNvPicPr>
            <a:picLocks noChangeAspect="1"/>
          </p:cNvPicPr>
          <p:nvPr/>
        </p:nvPicPr>
        <p:blipFill rotWithShape="1">
          <a:blip r:embed="rId6"/>
          <a:srcRect b="14972"/>
          <a:stretch/>
        </p:blipFill>
        <p:spPr>
          <a:xfrm>
            <a:off x="3390900" y="3087151"/>
            <a:ext cx="5524000" cy="790866"/>
          </a:xfrm>
          <a:prstGeom prst="rect">
            <a:avLst/>
          </a:prstGeom>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041"/>
          <a:stretch/>
        </p:blipFill>
        <p:spPr>
          <a:xfrm>
            <a:off x="149466" y="1725531"/>
            <a:ext cx="3220652" cy="750028"/>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rotWithShape="1">
          <a:blip r:embed="rId4">
            <a:extLst>
              <a:ext uri="{28A0092B-C50C-407E-A947-70E740481C1C}">
                <a14:useLocalDpi xmlns:a14="http://schemas.microsoft.com/office/drawing/2010/main" val="0"/>
              </a:ext>
            </a:extLst>
          </a:blip>
          <a:srcRect b="58834"/>
          <a:stretch/>
        </p:blipFill>
        <p:spPr>
          <a:xfrm>
            <a:off x="149467" y="3169631"/>
            <a:ext cx="3220652" cy="792769"/>
          </a:xfrm>
          <a:prstGeom prst="rect">
            <a:avLst/>
          </a:prstGeom>
          <a:noFill/>
        </p:spPr>
      </p:pic>
      <p:pic>
        <p:nvPicPr>
          <p:cNvPr id="3" name="Picture 2">
            <a:extLst>
              <a:ext uri="{FF2B5EF4-FFF2-40B4-BE49-F238E27FC236}">
                <a16:creationId xmlns:a16="http://schemas.microsoft.com/office/drawing/2014/main" id="{A616BDC0-E006-4BD0-8985-4042257FBDE5}"/>
              </a:ext>
            </a:extLst>
          </p:cNvPr>
          <p:cNvPicPr>
            <a:picLocks noChangeAspect="1"/>
          </p:cNvPicPr>
          <p:nvPr/>
        </p:nvPicPr>
        <p:blipFill>
          <a:blip r:embed="rId5"/>
          <a:stretch>
            <a:fillRect/>
          </a:stretch>
        </p:blipFill>
        <p:spPr>
          <a:xfrm>
            <a:off x="3432464" y="1640489"/>
            <a:ext cx="5562070" cy="916456"/>
          </a:xfrm>
          <a:prstGeom prst="rect">
            <a:avLst/>
          </a:prstGeom>
        </p:spPr>
      </p:pic>
      <p:pic>
        <p:nvPicPr>
          <p:cNvPr id="7" name="Picture 6">
            <a:extLst>
              <a:ext uri="{FF2B5EF4-FFF2-40B4-BE49-F238E27FC236}">
                <a16:creationId xmlns:a16="http://schemas.microsoft.com/office/drawing/2014/main" id="{6C5E1E65-875C-4BDB-B2A5-BFD630E3ECA3}"/>
              </a:ext>
            </a:extLst>
          </p:cNvPr>
          <p:cNvPicPr>
            <a:picLocks noChangeAspect="1"/>
          </p:cNvPicPr>
          <p:nvPr/>
        </p:nvPicPr>
        <p:blipFill>
          <a:blip r:embed="rId6"/>
          <a:stretch>
            <a:fillRect/>
          </a:stretch>
        </p:blipFill>
        <p:spPr>
          <a:xfrm>
            <a:off x="3432462" y="3095246"/>
            <a:ext cx="5553451" cy="943354"/>
          </a:xfrm>
          <a:prstGeom prst="rect">
            <a:avLst/>
          </a:prstGeom>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165"/>
          <a:stretch/>
        </p:blipFill>
        <p:spPr>
          <a:xfrm>
            <a:off x="221929" y="1811875"/>
            <a:ext cx="3189754" cy="82395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rotWithShape="1">
          <a:blip r:embed="rId5">
            <a:extLst>
              <a:ext uri="{28A0092B-C50C-407E-A947-70E740481C1C}">
                <a14:useLocalDpi xmlns:a14="http://schemas.microsoft.com/office/drawing/2010/main" val="0"/>
              </a:ext>
            </a:extLst>
          </a:blip>
          <a:srcRect b="57548"/>
          <a:stretch/>
        </p:blipFill>
        <p:spPr>
          <a:xfrm>
            <a:off x="221929" y="3243687"/>
            <a:ext cx="3189754" cy="955964"/>
          </a:xfrm>
          <a:prstGeom prst="rect">
            <a:avLst/>
          </a:prstGeom>
          <a:noFill/>
        </p:spPr>
      </p:pic>
      <p:pic>
        <p:nvPicPr>
          <p:cNvPr id="3" name="Picture 2">
            <a:extLst>
              <a:ext uri="{FF2B5EF4-FFF2-40B4-BE49-F238E27FC236}">
                <a16:creationId xmlns:a16="http://schemas.microsoft.com/office/drawing/2014/main" id="{040B1D5F-71DA-480F-B5A0-23568CE7403D}"/>
              </a:ext>
            </a:extLst>
          </p:cNvPr>
          <p:cNvPicPr>
            <a:picLocks noChangeAspect="1"/>
          </p:cNvPicPr>
          <p:nvPr/>
        </p:nvPicPr>
        <p:blipFill>
          <a:blip r:embed="rId6"/>
          <a:stretch>
            <a:fillRect/>
          </a:stretch>
        </p:blipFill>
        <p:spPr>
          <a:xfrm>
            <a:off x="3453246" y="1544687"/>
            <a:ext cx="5517572" cy="1358327"/>
          </a:xfrm>
          <a:prstGeom prst="rect">
            <a:avLst/>
          </a:prstGeom>
        </p:spPr>
      </p:pic>
      <p:pic>
        <p:nvPicPr>
          <p:cNvPr id="5" name="Picture 4">
            <a:extLst>
              <a:ext uri="{FF2B5EF4-FFF2-40B4-BE49-F238E27FC236}">
                <a16:creationId xmlns:a16="http://schemas.microsoft.com/office/drawing/2014/main" id="{2CE7BF37-B068-42FE-9F9D-88E6C11E00CF}"/>
              </a:ext>
            </a:extLst>
          </p:cNvPr>
          <p:cNvPicPr>
            <a:picLocks noChangeAspect="1"/>
          </p:cNvPicPr>
          <p:nvPr/>
        </p:nvPicPr>
        <p:blipFill>
          <a:blip r:embed="rId7"/>
          <a:stretch>
            <a:fillRect/>
          </a:stretch>
        </p:blipFill>
        <p:spPr>
          <a:xfrm>
            <a:off x="3451675" y="2982191"/>
            <a:ext cx="5519143" cy="1562917"/>
          </a:xfrm>
          <a:prstGeom prst="rect">
            <a:avLst/>
          </a:prstGeom>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3987</TotalTime>
  <Words>3010</Words>
  <Application>Microsoft Office PowerPoint</Application>
  <PresentationFormat>On-screen Show (16:9)</PresentationFormat>
  <Paragraphs>267</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Overpass Light</vt:lpstr>
      <vt:lpstr>Overpass ExtraLight</vt:lpstr>
      <vt:lpstr>Lucida Console</vt:lpstr>
      <vt:lpstr>Roboto Slab Light</vt:lpstr>
      <vt:lpstr>Overpass</vt:lpstr>
      <vt:lpstr>Bebas Neue</vt:lpstr>
      <vt:lpstr>Fira Sans Extra Condensed Medium</vt:lpstr>
      <vt:lpstr>Arial</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153</cp:revision>
  <dcterms:modified xsi:type="dcterms:W3CDTF">2023-02-17T16:15:54Z</dcterms:modified>
</cp:coreProperties>
</file>